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98" r:id="rId5"/>
    <p:sldId id="264" r:id="rId6"/>
    <p:sldId id="277" r:id="rId7"/>
    <p:sldId id="299" r:id="rId8"/>
    <p:sldId id="300" r:id="rId9"/>
    <p:sldId id="284" r:id="rId10"/>
    <p:sldId id="304" r:id="rId11"/>
    <p:sldId id="303" r:id="rId12"/>
    <p:sldId id="301" r:id="rId13"/>
    <p:sldId id="313" r:id="rId14"/>
    <p:sldId id="306" r:id="rId15"/>
    <p:sldId id="308" r:id="rId16"/>
    <p:sldId id="307" r:id="rId17"/>
    <p:sldId id="309" r:id="rId18"/>
    <p:sldId id="310" r:id="rId19"/>
    <p:sldId id="311" r:id="rId20"/>
    <p:sldId id="259" r:id="rId21"/>
    <p:sldId id="263" r:id="rId22"/>
    <p:sldId id="276"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08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6" autoAdjust="0"/>
    <p:restoredTop sz="94660"/>
  </p:normalViewPr>
  <p:slideViewPr>
    <p:cSldViewPr snapToGrid="0">
      <p:cViewPr varScale="1">
        <p:scale>
          <a:sx n="113" d="100"/>
          <a:sy n="113" d="100"/>
        </p:scale>
        <p:origin x="6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60E-900B-45C5-A7E7-6D4B5EFBCB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B801D9-5A14-4350-8BA0-FB99C639A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D3CC1E-E0E5-4478-9A87-76CA7C83EA20}"/>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A32FEFCC-DB68-4120-AE64-5E1E89597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885D4-3532-41D4-86A7-957CE265BD08}"/>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192686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8319-AF93-4F06-BBB4-4B98CD2B9C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2B369E-D2FE-40A8-8208-B692399AE4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76068-22C7-4AD9-9AE4-0A7818E76BC9}"/>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E445AB6B-DE28-45E2-95F8-ABA6FBA41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19AC4-F477-4507-AD8A-2D73EF177F99}"/>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388037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50BFC-26D3-4988-A183-C3FF79954D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1B2FB0-A2A8-42A2-9057-3ADFA5B555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21431-CE49-4CE6-BA6A-89E8B3310F0D}"/>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0AF28C35-3709-4FC4-9853-3A4860676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B11E0-C114-4B61-B89E-B7FB6E736CD2}"/>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4105405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60E-900B-45C5-A7E7-6D4B5EFBCB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B801D9-5A14-4350-8BA0-FB99C639A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D3CC1E-E0E5-4478-9A87-76CA7C83EA20}"/>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A32FEFCC-DB68-4120-AE64-5E1E89597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885D4-3532-41D4-86A7-957CE265BD08}"/>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893139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7957-2061-46CB-A9D0-B805A4216E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2CE9A0-F81B-4CB5-A980-6E980705A8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2E6A2-CAF8-4E52-BDED-8E85B3D04ED4}"/>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17A29F17-0CDD-4ABC-A9BF-7D6AAB7B6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7ECB1-A0A1-4183-B65A-4B291EB1C505}"/>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1483704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8006-1F14-4DC1-A9D5-2C31879DB3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F5DA6-B066-4AFA-AC5E-6E515D41B8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C9A36E-9CDD-4045-9E59-BA88F6D6AA60}"/>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01838DDE-F1E9-4983-8A14-3727BC7E8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98F12-D805-4E77-8A55-FA4BDBEBB6D7}"/>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3181948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0E94-99E3-43AC-9671-1AAFDF3BE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B8206B-047A-4EB2-8BB6-11F327EC09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1103CF-2E52-487A-AF5D-3F2F341D88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A4194D-F89A-456A-A414-811109FA35AD}"/>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6" name="Footer Placeholder 5">
            <a:extLst>
              <a:ext uri="{FF2B5EF4-FFF2-40B4-BE49-F238E27FC236}">
                <a16:creationId xmlns:a16="http://schemas.microsoft.com/office/drawing/2014/main" id="{0A1F3399-305E-4CF6-BC4E-FA7184D2C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A85B91-2285-4DB9-86BB-EC5B1A092262}"/>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3800250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DC96-5DDD-46DD-A0B4-C86BD501B3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370A69-2019-4027-BEF2-76F2EA9BA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FD9515-AA05-497C-95B9-93F14D162E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4BE49-0493-4A67-89C2-512B1D7EAC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A9B2C7-67EE-483F-ACBD-44E4CC37D1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AC289-FD3C-48C3-9C17-8F3072712810}"/>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8" name="Footer Placeholder 7">
            <a:extLst>
              <a:ext uri="{FF2B5EF4-FFF2-40B4-BE49-F238E27FC236}">
                <a16:creationId xmlns:a16="http://schemas.microsoft.com/office/drawing/2014/main" id="{B138DD2E-3B03-40CE-9E04-B5DDFB38BB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A4095E-6009-4A89-8E72-79E8629D3209}"/>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3886473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8E616-4413-491F-BF4E-9EC5FF2E6A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D7C282-33BE-4D05-B6CC-6ED536743CE3}"/>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4" name="Footer Placeholder 3">
            <a:extLst>
              <a:ext uri="{FF2B5EF4-FFF2-40B4-BE49-F238E27FC236}">
                <a16:creationId xmlns:a16="http://schemas.microsoft.com/office/drawing/2014/main" id="{CED5C1E4-F273-459E-9FE8-AF17D70433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93CA58-1B12-4F47-9ABA-623DC123FE95}"/>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2387551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FE0859-E9AD-4FBD-B282-8D9E64981B5D}"/>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3" name="Footer Placeholder 2">
            <a:extLst>
              <a:ext uri="{FF2B5EF4-FFF2-40B4-BE49-F238E27FC236}">
                <a16:creationId xmlns:a16="http://schemas.microsoft.com/office/drawing/2014/main" id="{8B57B6C7-71C6-4DFC-A33C-499F66FF8B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AFBC23-534E-41CF-AA18-31A4E3B1F865}"/>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3663884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C572-74CB-4FE9-BEC1-519ED9FAA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C8105F-2A54-4825-9E8F-8FBC0BFF2A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2F787-09A6-4E38-AF63-C8281334C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770013-7614-481D-95C5-3A65974359CF}"/>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6" name="Footer Placeholder 5">
            <a:extLst>
              <a:ext uri="{FF2B5EF4-FFF2-40B4-BE49-F238E27FC236}">
                <a16:creationId xmlns:a16="http://schemas.microsoft.com/office/drawing/2014/main" id="{70DA3597-7BC4-4B61-8D7E-E29E1A598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CB3D3-3CA9-42F0-9A69-98DC2E767610}"/>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296385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7957-2061-46CB-A9D0-B805A4216E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2CE9A0-F81B-4CB5-A980-6E980705A8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2E6A2-CAF8-4E52-BDED-8E85B3D04ED4}"/>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17A29F17-0CDD-4ABC-A9BF-7D6AAB7B6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7ECB1-A0A1-4183-B65A-4B291EB1C505}"/>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3216397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524B-50B2-4768-8A92-40507905E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E04706-21C7-4FD1-B34C-2419D879D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43304EB-62BE-4492-B4F8-A323908E6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1C75D1-4937-4406-955E-C9E1383393D4}"/>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6" name="Footer Placeholder 5">
            <a:extLst>
              <a:ext uri="{FF2B5EF4-FFF2-40B4-BE49-F238E27FC236}">
                <a16:creationId xmlns:a16="http://schemas.microsoft.com/office/drawing/2014/main" id="{ABC2D6BA-A3D6-409A-93A6-E3D02E2DD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1F6B37-A59A-427B-9D33-DDD05CBA879D}"/>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1103497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8319-AF93-4F06-BBB4-4B98CD2B9C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2B369E-D2FE-40A8-8208-B692399AE4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76068-22C7-4AD9-9AE4-0A7818E76BC9}"/>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E445AB6B-DE28-45E2-95F8-ABA6FBA41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19AC4-F477-4507-AD8A-2D73EF177F99}"/>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579620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50BFC-26D3-4988-A183-C3FF79954D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1B2FB0-A2A8-42A2-9057-3ADFA5B555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21431-CE49-4CE6-BA6A-89E8B3310F0D}"/>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0AF28C35-3709-4FC4-9853-3A4860676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B11E0-C114-4B61-B89E-B7FB6E736CD2}"/>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1766285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8006-1F14-4DC1-A9D5-2C31879DB3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F5DA6-B066-4AFA-AC5E-6E515D41B8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C9A36E-9CDD-4045-9E59-BA88F6D6AA60}"/>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01838DDE-F1E9-4983-8A14-3727BC7E8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98F12-D805-4E77-8A55-FA4BDBEBB6D7}"/>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2508035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0E94-99E3-43AC-9671-1AAFDF3BE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B8206B-047A-4EB2-8BB6-11F327EC09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1103CF-2E52-487A-AF5D-3F2F341D88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A4194D-F89A-456A-A414-811109FA35AD}"/>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6" name="Footer Placeholder 5">
            <a:extLst>
              <a:ext uri="{FF2B5EF4-FFF2-40B4-BE49-F238E27FC236}">
                <a16:creationId xmlns:a16="http://schemas.microsoft.com/office/drawing/2014/main" id="{0A1F3399-305E-4CF6-BC4E-FA7184D2C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A85B91-2285-4DB9-86BB-EC5B1A092262}"/>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414277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DC96-5DDD-46DD-A0B4-C86BD501B3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370A69-2019-4027-BEF2-76F2EA9BA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FD9515-AA05-497C-95B9-93F14D162E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4BE49-0493-4A67-89C2-512B1D7EAC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A9B2C7-67EE-483F-ACBD-44E4CC37D1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AC289-FD3C-48C3-9C17-8F3072712810}"/>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8" name="Footer Placeholder 7">
            <a:extLst>
              <a:ext uri="{FF2B5EF4-FFF2-40B4-BE49-F238E27FC236}">
                <a16:creationId xmlns:a16="http://schemas.microsoft.com/office/drawing/2014/main" id="{B138DD2E-3B03-40CE-9E04-B5DDFB38BB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A4095E-6009-4A89-8E72-79E8629D3209}"/>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199288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8E616-4413-491F-BF4E-9EC5FF2E6A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D7C282-33BE-4D05-B6CC-6ED536743CE3}"/>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4" name="Footer Placeholder 3">
            <a:extLst>
              <a:ext uri="{FF2B5EF4-FFF2-40B4-BE49-F238E27FC236}">
                <a16:creationId xmlns:a16="http://schemas.microsoft.com/office/drawing/2014/main" id="{CED5C1E4-F273-459E-9FE8-AF17D70433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93CA58-1B12-4F47-9ABA-623DC123FE95}"/>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1022621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FE0859-E9AD-4FBD-B282-8D9E64981B5D}"/>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3" name="Footer Placeholder 2">
            <a:extLst>
              <a:ext uri="{FF2B5EF4-FFF2-40B4-BE49-F238E27FC236}">
                <a16:creationId xmlns:a16="http://schemas.microsoft.com/office/drawing/2014/main" id="{8B57B6C7-71C6-4DFC-A33C-499F66FF8B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AFBC23-534E-41CF-AA18-31A4E3B1F865}"/>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192361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C572-74CB-4FE9-BEC1-519ED9FAA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C8105F-2A54-4825-9E8F-8FBC0BFF2A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2F787-09A6-4E38-AF63-C8281334C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770013-7614-481D-95C5-3A65974359CF}"/>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6" name="Footer Placeholder 5">
            <a:extLst>
              <a:ext uri="{FF2B5EF4-FFF2-40B4-BE49-F238E27FC236}">
                <a16:creationId xmlns:a16="http://schemas.microsoft.com/office/drawing/2014/main" id="{70DA3597-7BC4-4B61-8D7E-E29E1A598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CB3D3-3CA9-42F0-9A69-98DC2E767610}"/>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209943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524B-50B2-4768-8A92-40507905E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E04706-21C7-4FD1-B34C-2419D879D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43304EB-62BE-4492-B4F8-A323908E6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1C75D1-4937-4406-955E-C9E1383393D4}"/>
              </a:ext>
            </a:extLst>
          </p:cNvPr>
          <p:cNvSpPr>
            <a:spLocks noGrp="1"/>
          </p:cNvSpPr>
          <p:nvPr>
            <p:ph type="dt" sz="half" idx="10"/>
          </p:nvPr>
        </p:nvSpPr>
        <p:spPr/>
        <p:txBody>
          <a:bodyPr/>
          <a:lstStyle/>
          <a:p>
            <a:fld id="{E12E4492-3597-4DCC-A054-E16749797BEE}" type="datetimeFigureOut">
              <a:rPr lang="en-US" smtClean="0"/>
              <a:t>10/27/21</a:t>
            </a:fld>
            <a:endParaRPr lang="en-US"/>
          </a:p>
        </p:txBody>
      </p:sp>
      <p:sp>
        <p:nvSpPr>
          <p:cNvPr id="6" name="Footer Placeholder 5">
            <a:extLst>
              <a:ext uri="{FF2B5EF4-FFF2-40B4-BE49-F238E27FC236}">
                <a16:creationId xmlns:a16="http://schemas.microsoft.com/office/drawing/2014/main" id="{ABC2D6BA-A3D6-409A-93A6-E3D02E2DD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1F6B37-A59A-427B-9D33-DDD05CBA879D}"/>
              </a:ext>
            </a:extLst>
          </p:cNvPr>
          <p:cNvSpPr>
            <a:spLocks noGrp="1"/>
          </p:cNvSpPr>
          <p:nvPr>
            <p:ph type="sldNum" sz="quarter" idx="12"/>
          </p:nvPr>
        </p:nvSpPr>
        <p:spPr/>
        <p:txBody>
          <a:bodyPr/>
          <a:lstStyle/>
          <a:p>
            <a:fld id="{9C2073BE-1B08-45AD-92CB-1A9A18BF5220}" type="slidenum">
              <a:rPr lang="en-US" smtClean="0"/>
              <a:t>‹#›</a:t>
            </a:fld>
            <a:endParaRPr lang="en-US"/>
          </a:p>
        </p:txBody>
      </p:sp>
    </p:spTree>
    <p:extLst>
      <p:ext uri="{BB962C8B-B14F-4D97-AF65-F5344CB8AC3E}">
        <p14:creationId xmlns:p14="http://schemas.microsoft.com/office/powerpoint/2010/main" val="3501476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1E30AA-CFCE-44C3-8021-31B85D1E2A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73D919-7E40-45C7-BBF1-5FA0322F1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A8E58-4102-4F95-A903-001C372E62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E37FDA2E-21EC-42B9-9DBB-CDB172487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757DD4-A54E-4A76-B8B2-ED5B262FB2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073BE-1B08-45AD-92CB-1A9A18BF5220}" type="slidenum">
              <a:rPr lang="en-US" smtClean="0"/>
              <a:t>‹#›</a:t>
            </a:fld>
            <a:endParaRPr lang="en-US"/>
          </a:p>
        </p:txBody>
      </p:sp>
    </p:spTree>
    <p:extLst>
      <p:ext uri="{BB962C8B-B14F-4D97-AF65-F5344CB8AC3E}">
        <p14:creationId xmlns:p14="http://schemas.microsoft.com/office/powerpoint/2010/main" val="2177481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1E30AA-CFCE-44C3-8021-31B85D1E2A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73D919-7E40-45C7-BBF1-5FA0322F1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A8E58-4102-4F95-A903-001C372E62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E4492-3597-4DCC-A054-E16749797BEE}" type="datetimeFigureOut">
              <a:rPr lang="en-US" smtClean="0"/>
              <a:t>10/27/21</a:t>
            </a:fld>
            <a:endParaRPr lang="en-US"/>
          </a:p>
        </p:txBody>
      </p:sp>
      <p:sp>
        <p:nvSpPr>
          <p:cNvPr id="5" name="Footer Placeholder 4">
            <a:extLst>
              <a:ext uri="{FF2B5EF4-FFF2-40B4-BE49-F238E27FC236}">
                <a16:creationId xmlns:a16="http://schemas.microsoft.com/office/drawing/2014/main" id="{E37FDA2E-21EC-42B9-9DBB-CDB172487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757DD4-A54E-4A76-B8B2-ED5B262FB2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073BE-1B08-45AD-92CB-1A9A18BF5220}" type="slidenum">
              <a:rPr lang="en-US" smtClean="0"/>
              <a:t>‹#›</a:t>
            </a:fld>
            <a:endParaRPr lang="en-US"/>
          </a:p>
        </p:txBody>
      </p:sp>
    </p:spTree>
    <p:extLst>
      <p:ext uri="{BB962C8B-B14F-4D97-AF65-F5344CB8AC3E}">
        <p14:creationId xmlns:p14="http://schemas.microsoft.com/office/powerpoint/2010/main" val="3102488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73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524F790F-8B79-894D-9653-9E25F78EDAFF}"/>
              </a:ext>
            </a:extLst>
          </p:cNvPr>
          <p:cNvPicPr>
            <a:picLocks noChangeAspect="1"/>
          </p:cNvPicPr>
          <p:nvPr/>
        </p:nvPicPr>
        <p:blipFill>
          <a:blip r:embed="rId3"/>
          <a:stretch>
            <a:fillRect/>
          </a:stretch>
        </p:blipFill>
        <p:spPr>
          <a:xfrm>
            <a:off x="297677" y="614974"/>
            <a:ext cx="4122420" cy="5458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AA5D126F-041D-EF4C-AB6F-5F7D71746AF8}"/>
              </a:ext>
            </a:extLst>
          </p:cNvPr>
          <p:cNvSpPr txBox="1"/>
          <p:nvPr/>
        </p:nvSpPr>
        <p:spPr>
          <a:xfrm>
            <a:off x="5000978" y="1248181"/>
            <a:ext cx="6513688" cy="5078313"/>
          </a:xfrm>
          <a:prstGeom prst="rect">
            <a:avLst/>
          </a:prstGeom>
          <a:noFill/>
        </p:spPr>
        <p:txBody>
          <a:bodyPr wrap="square">
            <a:spAutoFit/>
          </a:bodyPr>
          <a:lstStyle/>
          <a:p>
            <a:r>
              <a:rPr lang="en-US" sz="3600" dirty="0"/>
              <a:t>Lynn has two children, Eric, who lives in Salt Lake City; and Ellyn, who lives with her husband Tyler in Columbia, Maryland. </a:t>
            </a:r>
          </a:p>
          <a:p>
            <a:endParaRPr lang="en-US" sz="3600" dirty="0"/>
          </a:p>
          <a:p>
            <a:r>
              <a:rPr lang="en-US" sz="3600" dirty="0"/>
              <a:t>In July of 2020, they were blessed with their first grandchild, Lily Marie. She has stolen Grandpa’s heart.</a:t>
            </a:r>
          </a:p>
        </p:txBody>
      </p:sp>
      <p:sp>
        <p:nvSpPr>
          <p:cNvPr id="7" name="TextBox 6">
            <a:extLst>
              <a:ext uri="{FF2B5EF4-FFF2-40B4-BE49-F238E27FC236}">
                <a16:creationId xmlns:a16="http://schemas.microsoft.com/office/drawing/2014/main" id="{D9B31522-0C00-834E-9F36-684128A4C4D3}"/>
              </a:ext>
            </a:extLst>
          </p:cNvPr>
          <p:cNvSpPr txBox="1"/>
          <p:nvPr/>
        </p:nvSpPr>
        <p:spPr>
          <a:xfrm>
            <a:off x="6196612" y="373461"/>
            <a:ext cx="4122420" cy="707886"/>
          </a:xfrm>
          <a:prstGeom prst="rect">
            <a:avLst/>
          </a:prstGeom>
          <a:noFill/>
        </p:spPr>
        <p:txBody>
          <a:bodyPr wrap="square">
            <a:spAutoFit/>
          </a:bodyPr>
          <a:lstStyle/>
          <a:p>
            <a:r>
              <a:rPr lang="en-US" sz="4000" dirty="0">
                <a:cs typeface="Times New Roman" panose="02020603050405020304" pitchFamily="18" charset="0"/>
              </a:rPr>
              <a:t>Lynn is a Grandpa!</a:t>
            </a:r>
          </a:p>
        </p:txBody>
      </p:sp>
    </p:spTree>
    <p:extLst>
      <p:ext uri="{BB962C8B-B14F-4D97-AF65-F5344CB8AC3E}">
        <p14:creationId xmlns:p14="http://schemas.microsoft.com/office/powerpoint/2010/main" val="421084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posing for a photo next to a statue&#10;&#10;Description automatically generated with medium confidence">
            <a:extLst>
              <a:ext uri="{FF2B5EF4-FFF2-40B4-BE49-F238E27FC236}">
                <a16:creationId xmlns:a16="http://schemas.microsoft.com/office/drawing/2014/main" id="{60AE66A8-D1AE-8B4D-9A39-9BAA3ED09892}"/>
              </a:ext>
            </a:extLst>
          </p:cNvPr>
          <p:cNvPicPr>
            <a:picLocks noChangeAspect="1"/>
          </p:cNvPicPr>
          <p:nvPr/>
        </p:nvPicPr>
        <p:blipFill>
          <a:blip r:embed="rId3"/>
          <a:stretch>
            <a:fillRect/>
          </a:stretch>
        </p:blipFill>
        <p:spPr>
          <a:xfrm>
            <a:off x="3987666" y="310952"/>
            <a:ext cx="3776399" cy="4982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6E14A2A-1CED-BE40-A341-4E0720834071}"/>
              </a:ext>
            </a:extLst>
          </p:cNvPr>
          <p:cNvSpPr txBox="1"/>
          <p:nvPr/>
        </p:nvSpPr>
        <p:spPr>
          <a:xfrm>
            <a:off x="0" y="5293027"/>
            <a:ext cx="11751733" cy="1569660"/>
          </a:xfrm>
          <a:prstGeom prst="rect">
            <a:avLst/>
          </a:prstGeom>
          <a:noFill/>
        </p:spPr>
        <p:txBody>
          <a:bodyPr wrap="square">
            <a:spAutoFit/>
          </a:bodyPr>
          <a:lstStyle/>
          <a:p>
            <a:pPr algn="ctr"/>
            <a:r>
              <a:rPr lang="en-US" sz="3200" dirty="0">
                <a:latin typeface="Calibri" panose="020F0502020204030204" pitchFamily="34" charset="0"/>
                <a:cs typeface="Calibri" panose="020F0502020204030204" pitchFamily="34" charset="0"/>
              </a:rPr>
              <a:t>Lynn, Patricia and Kent (Dr. Kent Henderson, Lynn’s brother) </a:t>
            </a:r>
          </a:p>
          <a:p>
            <a:pPr algn="ctr"/>
            <a:r>
              <a:rPr lang="en-US" sz="3200" dirty="0">
                <a:latin typeface="Calibri" panose="020F0502020204030204" pitchFamily="34" charset="0"/>
                <a:cs typeface="Calibri" panose="020F0502020204030204" pitchFamily="34" charset="0"/>
              </a:rPr>
              <a:t>cheering on our Cyclones in Ames. </a:t>
            </a:r>
          </a:p>
          <a:p>
            <a:pPr algn="ctr"/>
            <a:r>
              <a:rPr lang="en-US" sz="3200" dirty="0">
                <a:latin typeface="Calibri" panose="020F0502020204030204" pitchFamily="34" charset="0"/>
                <a:cs typeface="Calibri" panose="020F0502020204030204" pitchFamily="34" charset="0"/>
              </a:rPr>
              <a:t>2018</a:t>
            </a:r>
          </a:p>
        </p:txBody>
      </p:sp>
      <p:pic>
        <p:nvPicPr>
          <p:cNvPr id="6" name="Picture 5" descr="Logo&#10;&#10;Description automatically generated">
            <a:extLst>
              <a:ext uri="{FF2B5EF4-FFF2-40B4-BE49-F238E27FC236}">
                <a16:creationId xmlns:a16="http://schemas.microsoft.com/office/drawing/2014/main" id="{154E95DF-28A5-2141-B10A-21519F74C59E}"/>
              </a:ext>
            </a:extLst>
          </p:cNvPr>
          <p:cNvPicPr>
            <a:picLocks noChangeAspect="1"/>
          </p:cNvPicPr>
          <p:nvPr/>
        </p:nvPicPr>
        <p:blipFill rotWithShape="1">
          <a:blip r:embed="rId4"/>
          <a:srcRect t="12480"/>
          <a:stretch/>
        </p:blipFill>
        <p:spPr>
          <a:xfrm>
            <a:off x="8411556" y="1726031"/>
            <a:ext cx="2696712" cy="2043715"/>
          </a:xfrm>
          <a:prstGeom prst="rect">
            <a:avLst/>
          </a:prstGeom>
        </p:spPr>
      </p:pic>
    </p:spTree>
    <p:extLst>
      <p:ext uri="{BB962C8B-B14F-4D97-AF65-F5344CB8AC3E}">
        <p14:creationId xmlns:p14="http://schemas.microsoft.com/office/powerpoint/2010/main" val="3204827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A09612-4A21-6249-AC65-68A634B029F0}"/>
              </a:ext>
            </a:extLst>
          </p:cNvPr>
          <p:cNvSpPr txBox="1"/>
          <p:nvPr/>
        </p:nvSpPr>
        <p:spPr>
          <a:xfrm>
            <a:off x="2342444" y="1074509"/>
            <a:ext cx="7326489" cy="4708981"/>
          </a:xfrm>
          <a:prstGeom prst="rect">
            <a:avLst/>
          </a:prstGeom>
          <a:noFill/>
        </p:spPr>
        <p:txBody>
          <a:bodyPr wrap="square">
            <a:spAutoFit/>
          </a:bodyPr>
          <a:lstStyle/>
          <a:p>
            <a:pPr algn="ctr"/>
            <a:r>
              <a:rPr lang="en-US" sz="6000" b="0" i="0" u="none" strike="noStrike" dirty="0">
                <a:solidFill>
                  <a:srgbClr val="000000"/>
                </a:solidFill>
                <a:effectLst/>
                <a:latin typeface="Times New Roman" panose="02020603050405020304" pitchFamily="18" charset="0"/>
                <a:cs typeface="Times New Roman" panose="02020603050405020304" pitchFamily="18" charset="0"/>
              </a:rPr>
              <a:t>Here’s what Lynn’s </a:t>
            </a:r>
          </a:p>
          <a:p>
            <a:pPr algn="ctr"/>
            <a:r>
              <a:rPr lang="en-US" sz="6000" b="0" i="0" u="none" strike="noStrike" dirty="0">
                <a:solidFill>
                  <a:srgbClr val="000000"/>
                </a:solidFill>
                <a:effectLst/>
                <a:latin typeface="Times New Roman" panose="02020603050405020304" pitchFamily="18" charset="0"/>
                <a:cs typeface="Times New Roman" panose="02020603050405020304" pitchFamily="18" charset="0"/>
              </a:rPr>
              <a:t>friends and colleagues </a:t>
            </a:r>
          </a:p>
          <a:p>
            <a:pPr algn="ctr"/>
            <a:r>
              <a:rPr lang="en-US" sz="6000" b="0" i="0" u="none" strike="noStrike" dirty="0">
                <a:solidFill>
                  <a:srgbClr val="000000"/>
                </a:solidFill>
                <a:effectLst/>
                <a:latin typeface="Times New Roman" panose="02020603050405020304" pitchFamily="18" charset="0"/>
                <a:cs typeface="Times New Roman" panose="02020603050405020304" pitchFamily="18" charset="0"/>
              </a:rPr>
              <a:t>say about him and </a:t>
            </a:r>
          </a:p>
          <a:p>
            <a:pPr algn="ctr"/>
            <a:r>
              <a:rPr lang="en-US" sz="6000" b="0" i="0" u="none" strike="noStrike" dirty="0">
                <a:solidFill>
                  <a:srgbClr val="000000"/>
                </a:solidFill>
                <a:effectLst/>
                <a:latin typeface="Times New Roman" panose="02020603050405020304" pitchFamily="18" charset="0"/>
                <a:cs typeface="Times New Roman" panose="02020603050405020304" pitchFamily="18" charset="0"/>
              </a:rPr>
              <a:t>his career in </a:t>
            </a:r>
          </a:p>
          <a:p>
            <a:pPr algn="ctr"/>
            <a:r>
              <a:rPr lang="en-US" sz="6000" b="0" i="0" u="none" strike="noStrike" dirty="0">
                <a:solidFill>
                  <a:srgbClr val="000000"/>
                </a:solidFill>
                <a:effectLst/>
                <a:latin typeface="Times New Roman" panose="02020603050405020304" pitchFamily="18" charset="0"/>
                <a:cs typeface="Times New Roman" panose="02020603050405020304" pitchFamily="18" charset="0"/>
              </a:rPr>
              <a:t>ag communications.</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5870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tanding in a field&#10;&#10;Description automatically generated with medium confidence">
            <a:extLst>
              <a:ext uri="{FF2B5EF4-FFF2-40B4-BE49-F238E27FC236}">
                <a16:creationId xmlns:a16="http://schemas.microsoft.com/office/drawing/2014/main" id="{99D68AB9-98BC-CE43-87DE-7BFB55360D43}"/>
              </a:ext>
            </a:extLst>
          </p:cNvPr>
          <p:cNvPicPr>
            <a:picLocks noChangeAspect="1"/>
          </p:cNvPicPr>
          <p:nvPr/>
        </p:nvPicPr>
        <p:blipFill rotWithShape="1">
          <a:blip r:embed="rId3"/>
          <a:srcRect b="1618"/>
          <a:stretch/>
        </p:blipFill>
        <p:spPr>
          <a:xfrm>
            <a:off x="711201" y="1768756"/>
            <a:ext cx="2928088" cy="4331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A04E63F7-F2BC-5E49-9D78-A2CB06F8DA21}"/>
              </a:ext>
            </a:extLst>
          </p:cNvPr>
          <p:cNvSpPr txBox="1"/>
          <p:nvPr/>
        </p:nvSpPr>
        <p:spPr>
          <a:xfrm>
            <a:off x="4075289" y="1768756"/>
            <a:ext cx="7699021" cy="4493538"/>
          </a:xfrm>
          <a:prstGeom prst="rect">
            <a:avLst/>
          </a:prstGeom>
          <a:noFill/>
        </p:spPr>
        <p:txBody>
          <a:bodyPr wrap="square">
            <a:spAutoFit/>
          </a:bodyPr>
          <a:lstStyle/>
          <a:p>
            <a:pPr>
              <a:spcAft>
                <a:spcPts val="600"/>
              </a:spcAft>
            </a:pPr>
            <a:r>
              <a:rPr lang="en-US" sz="2600" dirty="0">
                <a:latin typeface="Times New Roman" panose="02020603050405020304" pitchFamily="18" charset="0"/>
                <a:cs typeface="Times New Roman" panose="02020603050405020304" pitchFamily="18" charset="0"/>
              </a:rPr>
              <a:t>When I think about my career in agriculture since graduating Iowa State University in 1976, there are a few people who stand out in my mind as strong leaders and great advocates for our industry.  Lynn is at the top of that list.  He has been a tireless supporter of agriculture for the 40 years that we have worked together. On a more personal note, he has been a great supporter to me during my career.  But most importantly, he has been a good friend to both me, and my brother. Congratulations Lynn on this well-deserved recognition!</a:t>
            </a:r>
          </a:p>
        </p:txBody>
      </p:sp>
      <p:sp>
        <p:nvSpPr>
          <p:cNvPr id="7" name="TextBox 6">
            <a:extLst>
              <a:ext uri="{FF2B5EF4-FFF2-40B4-BE49-F238E27FC236}">
                <a16:creationId xmlns:a16="http://schemas.microsoft.com/office/drawing/2014/main" id="{6932C184-436E-7241-B2A6-8B83213FDA92}"/>
              </a:ext>
            </a:extLst>
          </p:cNvPr>
          <p:cNvSpPr txBox="1"/>
          <p:nvPr/>
        </p:nvSpPr>
        <p:spPr>
          <a:xfrm>
            <a:off x="4075289" y="507683"/>
            <a:ext cx="6124222" cy="840230"/>
          </a:xfrm>
          <a:prstGeom prst="rect">
            <a:avLst/>
          </a:prstGeom>
          <a:noFill/>
        </p:spPr>
        <p:txBody>
          <a:bodyPr wrap="square">
            <a:spAutoFit/>
          </a:bodyPr>
          <a:lstStyle/>
          <a:p>
            <a:pPr>
              <a:lnSpc>
                <a:spcPct val="90000"/>
              </a:lnSpc>
              <a:spcBef>
                <a:spcPct val="0"/>
              </a:spcBef>
              <a:spcAft>
                <a:spcPts val="600"/>
              </a:spcAft>
            </a:pPr>
            <a:r>
              <a:rPr lang="en-US" sz="3600" dirty="0">
                <a:latin typeface="Times New Roman" panose="02020603050405020304" pitchFamily="18" charset="0"/>
                <a:ea typeface="+mj-ea"/>
                <a:cs typeface="Times New Roman" panose="02020603050405020304" pitchFamily="18" charset="0"/>
              </a:rPr>
              <a:t>Jim Farrell</a:t>
            </a:r>
            <a:br>
              <a:rPr lang="en-US" sz="3600" dirty="0">
                <a:latin typeface="Times New Roman" panose="02020603050405020304" pitchFamily="18" charset="0"/>
                <a:ea typeface="+mj-ea"/>
                <a:cs typeface="Times New Roman" panose="02020603050405020304" pitchFamily="18" charset="0"/>
              </a:rPr>
            </a:br>
            <a:r>
              <a:rPr lang="en-US" b="1" i="1" dirty="0">
                <a:latin typeface="Times New Roman" panose="02020603050405020304" pitchFamily="18" charset="0"/>
                <a:ea typeface="+mj-ea"/>
                <a:cs typeface="Times New Roman" panose="02020603050405020304" pitchFamily="18" charset="0"/>
              </a:rPr>
              <a:t>Farrell Growth Group</a:t>
            </a:r>
          </a:p>
        </p:txBody>
      </p:sp>
    </p:spTree>
    <p:extLst>
      <p:ext uri="{BB962C8B-B14F-4D97-AF65-F5344CB8AC3E}">
        <p14:creationId xmlns:p14="http://schemas.microsoft.com/office/powerpoint/2010/main" val="4056117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miling for the camera&#10;&#10;Description automatically generated with low confidence">
            <a:extLst>
              <a:ext uri="{FF2B5EF4-FFF2-40B4-BE49-F238E27FC236}">
                <a16:creationId xmlns:a16="http://schemas.microsoft.com/office/drawing/2014/main" id="{5574D412-1A56-6144-96BA-920163D5A701}"/>
              </a:ext>
            </a:extLst>
          </p:cNvPr>
          <p:cNvPicPr>
            <a:picLocks noChangeAspect="1"/>
          </p:cNvPicPr>
          <p:nvPr/>
        </p:nvPicPr>
        <p:blipFill rotWithShape="1">
          <a:blip r:embed="rId3"/>
          <a:srcRect b="890"/>
          <a:stretch/>
        </p:blipFill>
        <p:spPr>
          <a:xfrm>
            <a:off x="148389" y="1867485"/>
            <a:ext cx="4127200" cy="2755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7CCC65CA-838A-6A41-AA0D-A069C858246A}"/>
              </a:ext>
            </a:extLst>
          </p:cNvPr>
          <p:cNvSpPr txBox="1"/>
          <p:nvPr/>
        </p:nvSpPr>
        <p:spPr>
          <a:xfrm>
            <a:off x="4413956" y="612845"/>
            <a:ext cx="6093500" cy="923330"/>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Mike Gustafson</a:t>
            </a:r>
          </a:p>
          <a:p>
            <a:r>
              <a:rPr lang="en-US" b="1" i="1" dirty="0">
                <a:latin typeface="Times New Roman" panose="02020603050405020304" pitchFamily="18" charset="0"/>
                <a:cs typeface="Times New Roman" panose="02020603050405020304" pitchFamily="18" charset="0"/>
              </a:rPr>
              <a:t>Deer's Landing Communication</a:t>
            </a:r>
            <a:endParaRPr lang="en-US" dirty="0"/>
          </a:p>
        </p:txBody>
      </p:sp>
      <p:sp>
        <p:nvSpPr>
          <p:cNvPr id="7" name="TextBox 6">
            <a:extLst>
              <a:ext uri="{FF2B5EF4-FFF2-40B4-BE49-F238E27FC236}">
                <a16:creationId xmlns:a16="http://schemas.microsoft.com/office/drawing/2014/main" id="{28071E7D-EA86-5943-9257-EEF29030E767}"/>
              </a:ext>
            </a:extLst>
          </p:cNvPr>
          <p:cNvSpPr txBox="1"/>
          <p:nvPr/>
        </p:nvSpPr>
        <p:spPr>
          <a:xfrm>
            <a:off x="4413956" y="1720840"/>
            <a:ext cx="7778043" cy="452431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“You’d be hard pressed to find a corner of ag marketing communications that has not been touched by the talents of Lynn Henderson. His knowledge of the industry, extensive contacts and willingness to take risks have worked to make our business better. Lynn revels not only in bringing news to readers, but also in offering educational information, comments from ag leaders and viewpoints on the future.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“I’ve been extremely fortunate to have had the chance to assist Lynn in his great adventure, writing and editing for </a:t>
            </a:r>
          </a:p>
          <a:p>
            <a:r>
              <a:rPr lang="en-US" sz="2400" i="1" dirty="0">
                <a:latin typeface="Times New Roman" panose="02020603050405020304" pitchFamily="18" charset="0"/>
                <a:cs typeface="Times New Roman" panose="02020603050405020304" pitchFamily="18" charset="0"/>
              </a:rPr>
              <a:t>Agri Marketing </a:t>
            </a:r>
            <a:r>
              <a:rPr lang="en-US" sz="2400" dirty="0">
                <a:latin typeface="Times New Roman" panose="02020603050405020304" pitchFamily="18" charset="0"/>
                <a:cs typeface="Times New Roman" panose="02020603050405020304" pitchFamily="18" charset="0"/>
              </a:rPr>
              <a:t>magazine and </a:t>
            </a:r>
            <a:r>
              <a:rPr lang="en-US" sz="2400" i="1" dirty="0">
                <a:latin typeface="Times New Roman" panose="02020603050405020304" pitchFamily="18" charset="0"/>
                <a:cs typeface="Times New Roman" panose="02020603050405020304" pitchFamily="18" charset="0"/>
              </a:rPr>
              <a:t>Rural Marketing News</a:t>
            </a:r>
            <a:r>
              <a:rPr lang="en-US" sz="2400" dirty="0">
                <a:latin typeface="Times New Roman" panose="02020603050405020304" pitchFamily="18" charset="0"/>
                <a:cs typeface="Times New Roman" panose="02020603050405020304" pitchFamily="18" charset="0"/>
              </a:rPr>
              <a:t>. His support is real and honest. His creativity, a force.”</a:t>
            </a:r>
          </a:p>
        </p:txBody>
      </p:sp>
    </p:spTree>
    <p:extLst>
      <p:ext uri="{BB962C8B-B14F-4D97-AF65-F5344CB8AC3E}">
        <p14:creationId xmlns:p14="http://schemas.microsoft.com/office/powerpoint/2010/main" val="2603424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in a suit and tie&#10;&#10;Description automatically generated with medium confidence">
            <a:extLst>
              <a:ext uri="{FF2B5EF4-FFF2-40B4-BE49-F238E27FC236}">
                <a16:creationId xmlns:a16="http://schemas.microsoft.com/office/drawing/2014/main" id="{29DD7390-0BE5-2F43-9E9E-46378DE0BAA9}"/>
              </a:ext>
            </a:extLst>
          </p:cNvPr>
          <p:cNvPicPr>
            <a:picLocks noChangeAspect="1"/>
          </p:cNvPicPr>
          <p:nvPr/>
        </p:nvPicPr>
        <p:blipFill>
          <a:blip r:embed="rId3"/>
          <a:stretch>
            <a:fillRect/>
          </a:stretch>
        </p:blipFill>
        <p:spPr>
          <a:xfrm>
            <a:off x="359161" y="1854434"/>
            <a:ext cx="2997865" cy="4493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57776448-8F3F-034C-AE37-B86BBE2E6A37}"/>
              </a:ext>
            </a:extLst>
          </p:cNvPr>
          <p:cNvSpPr txBox="1"/>
          <p:nvPr/>
        </p:nvSpPr>
        <p:spPr>
          <a:xfrm>
            <a:off x="3676337" y="475220"/>
            <a:ext cx="6093500" cy="923330"/>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Hugh Whaley</a:t>
            </a:r>
          </a:p>
          <a:p>
            <a:r>
              <a:rPr lang="en-US" b="1" i="1" dirty="0">
                <a:latin typeface="Times New Roman" panose="02020603050405020304" pitchFamily="18" charset="0"/>
                <a:cs typeface="Times New Roman" panose="02020603050405020304" pitchFamily="18" charset="0"/>
              </a:rPr>
              <a:t>Advisor and Board Secretary at Beck Ag, Inc.</a:t>
            </a:r>
            <a:endParaRPr lang="en-US" sz="3600" b="1"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7D4A9D-7F40-684C-9D56-852ACB6B2BA1}"/>
              </a:ext>
            </a:extLst>
          </p:cNvPr>
          <p:cNvSpPr txBox="1"/>
          <p:nvPr/>
        </p:nvSpPr>
        <p:spPr>
          <a:xfrm>
            <a:off x="3676337" y="1823578"/>
            <a:ext cx="8291969" cy="4524315"/>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What can I say? Lynn Henderson has been involved in the agricultural community for FOREVER! Maybe it just only seems that way.  In 2015, I had the honor of helping induct our mutual friend (and my professional mentor), the late Steve Drake, into the Ag Public Relations Hall of Fame. We miss his presence. However, I know that Steve would have been very proud of Lynn’s selection.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Lynn is omnipresent at all forms of agricultural events. If he is not in attendance, it makes you seriously wonder why YOU are there.  I have had the privilege of knowing and working with Lynn for most, if not all, of my ag communications career. As we all know, he and the </a:t>
            </a:r>
            <a:r>
              <a:rPr lang="en-US" sz="1800" i="1" dirty="0">
                <a:latin typeface="Times New Roman" panose="02020603050405020304" pitchFamily="18" charset="0"/>
                <a:cs typeface="Times New Roman" panose="02020603050405020304" pitchFamily="18" charset="0"/>
              </a:rPr>
              <a:t>Agri Marketing</a:t>
            </a:r>
            <a:r>
              <a:rPr lang="en-US" sz="1800" dirty="0">
                <a:latin typeface="Times New Roman" panose="02020603050405020304" pitchFamily="18" charset="0"/>
                <a:cs typeface="Times New Roman" panose="02020603050405020304" pitchFamily="18" charset="0"/>
              </a:rPr>
              <a:t> franchise are inextricably linked. That’s how I first became familiar with his presence and influence, and it’s where his presence and influence still resides many decades later.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Lynn is an evergreen supporter and active participant of many agricultural educational foundations and organizations.  For his continual and unrelenting support of all-things agriculture, Lynn Henderson is a worthy inductee into the ARC Hall of Fame.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37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3B72C7-34DF-8940-BE8B-B61538669D62}"/>
              </a:ext>
            </a:extLst>
          </p:cNvPr>
          <p:cNvSpPr txBox="1"/>
          <p:nvPr/>
        </p:nvSpPr>
        <p:spPr>
          <a:xfrm>
            <a:off x="3510844" y="418868"/>
            <a:ext cx="6096000" cy="923330"/>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Den Gardner</a:t>
            </a:r>
            <a:br>
              <a:rPr lang="en-US" sz="3600" dirty="0">
                <a:latin typeface="Times New Roman" panose="02020603050405020304" pitchFamily="18" charset="0"/>
                <a:cs typeface="Times New Roman" panose="02020603050405020304" pitchFamily="18" charset="0"/>
              </a:rPr>
            </a:br>
            <a:r>
              <a:rPr lang="en-US" b="1" i="1" dirty="0">
                <a:latin typeface="Times New Roman" panose="02020603050405020304" pitchFamily="18" charset="0"/>
                <a:cs typeface="Times New Roman" panose="02020603050405020304" pitchFamily="18" charset="0"/>
              </a:rPr>
              <a:t>Gardner &amp; Gardner Communications</a:t>
            </a:r>
          </a:p>
        </p:txBody>
      </p:sp>
      <p:pic>
        <p:nvPicPr>
          <p:cNvPr id="5" name="Picture 4">
            <a:extLst>
              <a:ext uri="{FF2B5EF4-FFF2-40B4-BE49-F238E27FC236}">
                <a16:creationId xmlns:a16="http://schemas.microsoft.com/office/drawing/2014/main" id="{CA06B20F-7AAB-C84C-BE0B-6FFF2BBD6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24" y="1723967"/>
            <a:ext cx="3042987" cy="39519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B6E6837C-ECA1-384D-930A-9647235BDCB8}"/>
              </a:ext>
            </a:extLst>
          </p:cNvPr>
          <p:cNvSpPr txBox="1"/>
          <p:nvPr/>
        </p:nvSpPr>
        <p:spPr>
          <a:xfrm>
            <a:off x="3510844" y="1548770"/>
            <a:ext cx="8523112" cy="4801314"/>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In 1995, Lynn contacted me about finding someone to run a relatively new magazine called </a:t>
            </a:r>
            <a:r>
              <a:rPr lang="en-US" sz="1800" i="1" dirty="0">
                <a:latin typeface="Times New Roman" panose="02020603050405020304" pitchFamily="18" charset="0"/>
                <a:cs typeface="Times New Roman" panose="02020603050405020304" pitchFamily="18" charset="0"/>
              </a:rPr>
              <a:t>Ag Retailer</a:t>
            </a:r>
            <a:r>
              <a:rPr lang="en-US" sz="1800" dirty="0">
                <a:latin typeface="Times New Roman" panose="02020603050405020304" pitchFamily="18" charset="0"/>
                <a:cs typeface="Times New Roman" panose="02020603050405020304" pitchFamily="18" charset="0"/>
              </a:rPr>
              <a:t>, designed just for fertilizer/chemical dealers across the country. I was thinking of going off on my own after a decade with Shandwick and had known Lynn for a long time. He was a shrewd and successful businessman who had an ability to know niche audiences and fill a need for them. I said I knew that person.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Thus started my business, which resulted in a 10-year consulting contract with Lynn that included serving as associate publisher/editor of </a:t>
            </a:r>
            <a:r>
              <a:rPr lang="en-US" sz="1800" i="1" dirty="0">
                <a:latin typeface="Times New Roman" panose="02020603050405020304" pitchFamily="18" charset="0"/>
                <a:cs typeface="Times New Roman" panose="02020603050405020304" pitchFamily="18" charset="0"/>
              </a:rPr>
              <a:t>Ag Retailer</a:t>
            </a:r>
            <a:r>
              <a:rPr lang="en-US" sz="1800" dirty="0">
                <a:latin typeface="Times New Roman" panose="02020603050405020304" pitchFamily="18" charset="0"/>
                <a:cs typeface="Times New Roman" panose="02020603050405020304" pitchFamily="18" charset="0"/>
              </a:rPr>
              <a:t> magazine and as a columnist for </a:t>
            </a:r>
            <a:r>
              <a:rPr lang="en-US" sz="1800" i="1" dirty="0">
                <a:latin typeface="Times New Roman" panose="02020603050405020304" pitchFamily="18" charset="0"/>
                <a:cs typeface="Times New Roman" panose="02020603050405020304" pitchFamily="18" charset="0"/>
              </a:rPr>
              <a:t>Agri Marketing</a:t>
            </a:r>
            <a:r>
              <a:rPr lang="en-US" sz="1800" dirty="0">
                <a:latin typeface="Times New Roman" panose="02020603050405020304" pitchFamily="18" charset="0"/>
                <a:cs typeface="Times New Roman" panose="02020603050405020304" pitchFamily="18" charset="0"/>
              </a:rPr>
              <a:t> magazine on public relations. It was a great run. After that, Lynn and I collaborated on many projects with such great communications organizations like AAEA and ARC. He is always a straight-shooter, and always fair.</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His support for ARC has been great</a:t>
            </a:r>
            <a:r>
              <a:rPr lang="en-US"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as he appreciates the great contributions public relations and public affairs experts make to the ag industry. This is well deserved Lynn. I’m proud to call you a friend. And although it’s a favorite humorous phrase in Minnesota to say: “Who hates Iowa? We hate Iowa,” it’s not true when it comes to Lynn and his Iowa State Cyclones.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5213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E30E1C-5275-694C-AFF4-D1D6E0C3471A}"/>
              </a:ext>
            </a:extLst>
          </p:cNvPr>
          <p:cNvPicPr>
            <a:picLocks noChangeAspect="1"/>
          </p:cNvPicPr>
          <p:nvPr/>
        </p:nvPicPr>
        <p:blipFill>
          <a:blip r:embed="rId3"/>
          <a:stretch>
            <a:fillRect/>
          </a:stretch>
        </p:blipFill>
        <p:spPr>
          <a:xfrm>
            <a:off x="512848" y="1467555"/>
            <a:ext cx="3444355" cy="4322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6CFFBB2-81CB-8142-8580-601792139586}"/>
              </a:ext>
            </a:extLst>
          </p:cNvPr>
          <p:cNvSpPr txBox="1"/>
          <p:nvPr/>
        </p:nvSpPr>
        <p:spPr>
          <a:xfrm>
            <a:off x="4425245" y="633357"/>
            <a:ext cx="6096000" cy="923330"/>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Ron Clausen</a:t>
            </a:r>
            <a:br>
              <a:rPr lang="en-US" sz="3600" dirty="0">
                <a:latin typeface="Times New Roman" panose="02020603050405020304" pitchFamily="18" charset="0"/>
                <a:cs typeface="Times New Roman" panose="02020603050405020304" pitchFamily="18" charset="0"/>
              </a:rPr>
            </a:br>
            <a:r>
              <a:rPr lang="en-US" b="1" i="1" dirty="0">
                <a:latin typeface="Times New Roman" panose="02020603050405020304" pitchFamily="18" charset="0"/>
                <a:cs typeface="Times New Roman" panose="02020603050405020304" pitchFamily="18" charset="0"/>
              </a:rPr>
              <a:t>Ag Media Research Surveys</a:t>
            </a:r>
          </a:p>
        </p:txBody>
      </p:sp>
      <p:sp>
        <p:nvSpPr>
          <p:cNvPr id="6" name="TextBox 5">
            <a:extLst>
              <a:ext uri="{FF2B5EF4-FFF2-40B4-BE49-F238E27FC236}">
                <a16:creationId xmlns:a16="http://schemas.microsoft.com/office/drawing/2014/main" id="{9F583DF6-ADD0-4A42-9929-538967E0EE8C}"/>
              </a:ext>
            </a:extLst>
          </p:cNvPr>
          <p:cNvSpPr txBox="1"/>
          <p:nvPr/>
        </p:nvSpPr>
        <p:spPr>
          <a:xfrm>
            <a:off x="4425245" y="2105902"/>
            <a:ext cx="7464139" cy="3416320"/>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I joined Ag Communicators of Tomorrow, ACT, in 1970; NAMA in 1974; and NAFB in 1994.  So, I’ve known of Lynn Henderson for a long time.  But I started getting to know Lynn in the mid ’90s.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Make no mistake about it, Lynn is </a:t>
            </a:r>
            <a:r>
              <a:rPr lang="en-US" sz="2400" i="1" dirty="0">
                <a:latin typeface="Times New Roman" panose="02020603050405020304" pitchFamily="18" charset="0"/>
                <a:cs typeface="Times New Roman" panose="02020603050405020304" pitchFamily="18" charset="0"/>
              </a:rPr>
              <a:t>Agri Marketing </a:t>
            </a:r>
            <a:r>
              <a:rPr lang="en-US" sz="2400" dirty="0">
                <a:latin typeface="Times New Roman" panose="02020603050405020304" pitchFamily="18" charset="0"/>
                <a:cs typeface="Times New Roman" panose="02020603050405020304" pitchFamily="18" charset="0"/>
              </a:rPr>
              <a:t>magazine.  And through </a:t>
            </a:r>
            <a:r>
              <a:rPr lang="en-US" sz="2400" i="1" dirty="0">
                <a:latin typeface="Times New Roman" panose="02020603050405020304" pitchFamily="18" charset="0"/>
                <a:cs typeface="Times New Roman" panose="02020603050405020304" pitchFamily="18" charset="0"/>
              </a:rPr>
              <a:t>Agri Marketing</a:t>
            </a:r>
            <a:r>
              <a:rPr lang="en-US" sz="2400" dirty="0">
                <a:latin typeface="Times New Roman" panose="02020603050405020304" pitchFamily="18" charset="0"/>
                <a:cs typeface="Times New Roman" panose="02020603050405020304" pitchFamily="18" charset="0"/>
              </a:rPr>
              <a:t>, and his many other services to agriculture, Lynn is a glue that keeps us, ag communicators and marketers, connected.</a:t>
            </a:r>
          </a:p>
        </p:txBody>
      </p:sp>
    </p:spTree>
    <p:extLst>
      <p:ext uri="{BB962C8B-B14F-4D97-AF65-F5344CB8AC3E}">
        <p14:creationId xmlns:p14="http://schemas.microsoft.com/office/powerpoint/2010/main" val="3453073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miling for the camera&#10;&#10;Description automatically generated with low confidence">
            <a:extLst>
              <a:ext uri="{FF2B5EF4-FFF2-40B4-BE49-F238E27FC236}">
                <a16:creationId xmlns:a16="http://schemas.microsoft.com/office/drawing/2014/main" id="{DDE33BD9-B73B-644F-A759-20C19D33CDC5}"/>
              </a:ext>
            </a:extLst>
          </p:cNvPr>
          <p:cNvPicPr>
            <a:picLocks noChangeAspect="1"/>
          </p:cNvPicPr>
          <p:nvPr/>
        </p:nvPicPr>
        <p:blipFill>
          <a:blip r:embed="rId3"/>
          <a:stretch>
            <a:fillRect/>
          </a:stretch>
        </p:blipFill>
        <p:spPr>
          <a:xfrm>
            <a:off x="342230" y="1947172"/>
            <a:ext cx="3579883" cy="3856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E293DF8C-A825-4142-A013-389290D119EC}"/>
              </a:ext>
            </a:extLst>
          </p:cNvPr>
          <p:cNvSpPr txBox="1"/>
          <p:nvPr/>
        </p:nvSpPr>
        <p:spPr>
          <a:xfrm>
            <a:off x="4177738" y="574090"/>
            <a:ext cx="6096000" cy="923330"/>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Rick Patton </a:t>
            </a:r>
          </a:p>
          <a:p>
            <a:r>
              <a:rPr lang="en-US" b="1" i="1" dirty="0">
                <a:latin typeface="Times New Roman" panose="02020603050405020304" pitchFamily="18" charset="0"/>
                <a:cs typeface="Times New Roman" panose="02020603050405020304" pitchFamily="18" charset="0"/>
              </a:rPr>
              <a:t>EVP, Agriculture Sales &amp; Marketing Rural Media Group </a:t>
            </a:r>
          </a:p>
        </p:txBody>
      </p:sp>
      <p:sp>
        <p:nvSpPr>
          <p:cNvPr id="6" name="Title 1">
            <a:extLst>
              <a:ext uri="{FF2B5EF4-FFF2-40B4-BE49-F238E27FC236}">
                <a16:creationId xmlns:a16="http://schemas.microsoft.com/office/drawing/2014/main" id="{2BC71B71-CC82-9744-B6F5-E0C917B5DFA6}"/>
              </a:ext>
            </a:extLst>
          </p:cNvPr>
          <p:cNvSpPr txBox="1">
            <a:spLocks/>
          </p:cNvSpPr>
          <p:nvPr/>
        </p:nvSpPr>
        <p:spPr>
          <a:xfrm>
            <a:off x="4177738" y="1947172"/>
            <a:ext cx="7457543" cy="362946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Times New Roman" panose="02020603050405020304" pitchFamily="18" charset="0"/>
                <a:cs typeface="Times New Roman" panose="02020603050405020304" pitchFamily="18" charset="0"/>
              </a:rPr>
              <a:t>Lynn has been a significant contributor to the ag communications industry over the years, building bridges between manufacturers, marketers and the many facets of agriculture.  I had the privilege of working for Lynn at </a:t>
            </a:r>
            <a:r>
              <a:rPr lang="en-US" sz="2400" dirty="0" err="1">
                <a:latin typeface="Times New Roman" panose="02020603050405020304" pitchFamily="18" charset="0"/>
                <a:cs typeface="Times New Roman" panose="02020603050405020304" pitchFamily="18" charset="0"/>
              </a:rPr>
              <a:t>Doane</a:t>
            </a:r>
            <a:r>
              <a:rPr lang="en-US" sz="2400" dirty="0">
                <a:latin typeface="Times New Roman" panose="02020603050405020304" pitchFamily="18" charset="0"/>
                <a:cs typeface="Times New Roman" panose="02020603050405020304" pitchFamily="18" charset="0"/>
              </a:rPr>
              <a:t>, witnessing first-hand his leadership, drive for excellence and outstanding people skills.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The </a:t>
            </a:r>
            <a:r>
              <a:rPr lang="en-US" sz="2400" i="1" dirty="0">
                <a:latin typeface="Times New Roman" panose="02020603050405020304" pitchFamily="18" charset="0"/>
                <a:cs typeface="Times New Roman" panose="02020603050405020304" pitchFamily="18" charset="0"/>
              </a:rPr>
              <a:t>Agri Marketing </a:t>
            </a:r>
            <a:r>
              <a:rPr lang="en-US" sz="2400" dirty="0">
                <a:latin typeface="Times New Roman" panose="02020603050405020304" pitchFamily="18" charset="0"/>
                <a:cs typeface="Times New Roman" panose="02020603050405020304" pitchFamily="18" charset="0"/>
              </a:rPr>
              <a:t>brand and portfolio of platforms continues to thrive via Lynn’s direction, and all of us engaged in the marketing communications segment of agriculture are indebted to Lynn for his continued passion to connect our industry.</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Congratulations on this honor Lynn – you’ve earned it. </a:t>
            </a:r>
            <a:br>
              <a:rPr lang="en-US" dirty="0"/>
            </a:b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283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B529E-242E-5D43-AEF4-CB6AA2CF9CEC}"/>
              </a:ext>
            </a:extLst>
          </p:cNvPr>
          <p:cNvSpPr txBox="1"/>
          <p:nvPr/>
        </p:nvSpPr>
        <p:spPr>
          <a:xfrm>
            <a:off x="1727200" y="2136338"/>
            <a:ext cx="8489243" cy="2585323"/>
          </a:xfrm>
          <a:prstGeom prst="rect">
            <a:avLst/>
          </a:prstGeom>
          <a:noFill/>
        </p:spPr>
        <p:txBody>
          <a:bodyPr wrap="square" rtlCol="0">
            <a:spAutoFit/>
          </a:bodyPr>
          <a:lstStyle/>
          <a:p>
            <a:pPr algn="ctr"/>
            <a:r>
              <a:rPr lang="en-US" sz="3600" i="1" dirty="0">
                <a:solidFill>
                  <a:srgbClr val="000000"/>
                </a:solidFill>
              </a:rPr>
              <a:t>Agri Marketing</a:t>
            </a:r>
            <a:r>
              <a:rPr lang="en-US" sz="3600" dirty="0">
                <a:solidFill>
                  <a:srgbClr val="000000"/>
                </a:solidFill>
              </a:rPr>
              <a:t> and Lynn Henderson </a:t>
            </a:r>
          </a:p>
          <a:p>
            <a:pPr algn="ctr"/>
            <a:r>
              <a:rPr lang="en-US" sz="3600" dirty="0">
                <a:solidFill>
                  <a:srgbClr val="000000"/>
                </a:solidFill>
              </a:rPr>
              <a:t>have been proud sponsors of the </a:t>
            </a:r>
          </a:p>
          <a:p>
            <a:pPr algn="ctr"/>
            <a:r>
              <a:rPr lang="en-US" sz="3600" dirty="0">
                <a:solidFill>
                  <a:srgbClr val="000000"/>
                </a:solidFill>
              </a:rPr>
              <a:t>Agricultural Public Relations Hall of Fame </a:t>
            </a:r>
          </a:p>
          <a:p>
            <a:pPr algn="ctr"/>
            <a:r>
              <a:rPr lang="en-US" sz="3600" dirty="0">
                <a:solidFill>
                  <a:srgbClr val="000000"/>
                </a:solidFill>
              </a:rPr>
              <a:t>since its inception in 2012.</a:t>
            </a:r>
            <a:endParaRPr lang="en-US" sz="3600" dirty="0"/>
          </a:p>
          <a:p>
            <a:pPr algn="ctr"/>
            <a:endParaRPr lang="en-US" dirty="0"/>
          </a:p>
        </p:txBody>
      </p:sp>
    </p:spTree>
    <p:extLst>
      <p:ext uri="{BB962C8B-B14F-4D97-AF65-F5344CB8AC3E}">
        <p14:creationId xmlns:p14="http://schemas.microsoft.com/office/powerpoint/2010/main" val="2556184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15B9D8-3B8A-1944-8CAE-6748A53CB4F2}"/>
              </a:ext>
            </a:extLst>
          </p:cNvPr>
          <p:cNvSpPr txBox="1"/>
          <p:nvPr/>
        </p:nvSpPr>
        <p:spPr>
          <a:xfrm>
            <a:off x="2802466" y="2638946"/>
            <a:ext cx="6587067" cy="1200329"/>
          </a:xfrm>
          <a:prstGeom prst="rect">
            <a:avLst/>
          </a:prstGeom>
          <a:noFill/>
        </p:spPr>
        <p:txBody>
          <a:bodyPr wrap="square" rtlCol="0">
            <a:spAutoFit/>
          </a:bodyPr>
          <a:lstStyle/>
          <a:p>
            <a:r>
              <a:rPr lang="en-US" sz="7200" dirty="0"/>
              <a:t>Lynn Henderson</a:t>
            </a:r>
          </a:p>
        </p:txBody>
      </p:sp>
    </p:spTree>
    <p:extLst>
      <p:ext uri="{BB962C8B-B14F-4D97-AF65-F5344CB8AC3E}">
        <p14:creationId xmlns:p14="http://schemas.microsoft.com/office/powerpoint/2010/main" val="3971142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06842C-069B-9B4F-85E2-9ABA349F505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26947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750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683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C5400D-D416-D141-9B13-1C5B19BA0DD1}"/>
              </a:ext>
            </a:extLst>
          </p:cNvPr>
          <p:cNvSpPr txBox="1"/>
          <p:nvPr/>
        </p:nvSpPr>
        <p:spPr>
          <a:xfrm>
            <a:off x="1941689" y="242767"/>
            <a:ext cx="8308622" cy="707886"/>
          </a:xfrm>
          <a:prstGeom prst="rect">
            <a:avLst/>
          </a:prstGeom>
          <a:noFill/>
        </p:spPr>
        <p:txBody>
          <a:bodyPr wrap="square">
            <a:spAutoFit/>
          </a:bodyPr>
          <a:lstStyle/>
          <a:p>
            <a:r>
              <a:rPr lang="en-US" sz="4000" dirty="0">
                <a:latin typeface="Times New Roman" panose="02020603050405020304" pitchFamily="18" charset="0"/>
                <a:cs typeface="Times New Roman" panose="02020603050405020304" pitchFamily="18" charset="0"/>
              </a:rPr>
              <a:t>Which one of these </a:t>
            </a:r>
            <a:r>
              <a:rPr lang="en-US" sz="4000" dirty="0" err="1">
                <a:latin typeface="Times New Roman" panose="02020603050405020304" pitchFamily="18" charset="0"/>
                <a:cs typeface="Times New Roman" panose="02020603050405020304" pitchFamily="18" charset="0"/>
              </a:rPr>
              <a:t>Lynns</a:t>
            </a:r>
            <a:r>
              <a:rPr lang="en-US" sz="4000" dirty="0">
                <a:latin typeface="Times New Roman" panose="02020603050405020304" pitchFamily="18" charset="0"/>
                <a:cs typeface="Times New Roman" panose="02020603050405020304" pitchFamily="18" charset="0"/>
              </a:rPr>
              <a:t>’ is our Lynn?</a:t>
            </a:r>
          </a:p>
        </p:txBody>
      </p:sp>
      <p:pic>
        <p:nvPicPr>
          <p:cNvPr id="5" name="Picture 4" descr="A person with red hair&#10;&#10;Description automatically generated with low confidence">
            <a:extLst>
              <a:ext uri="{FF2B5EF4-FFF2-40B4-BE49-F238E27FC236}">
                <a16:creationId xmlns:a16="http://schemas.microsoft.com/office/drawing/2014/main" id="{3DD59862-2B5D-A04F-A584-64FDDBE851E3}"/>
              </a:ext>
            </a:extLst>
          </p:cNvPr>
          <p:cNvPicPr>
            <a:picLocks noChangeAspect="1"/>
          </p:cNvPicPr>
          <p:nvPr/>
        </p:nvPicPr>
        <p:blipFill>
          <a:blip r:embed="rId3"/>
          <a:stretch>
            <a:fillRect/>
          </a:stretch>
        </p:blipFill>
        <p:spPr>
          <a:xfrm>
            <a:off x="8957408" y="1577861"/>
            <a:ext cx="3033169" cy="2777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erson wearing a baseball hat&#10;&#10;Description automatically generated with low confidence">
            <a:extLst>
              <a:ext uri="{FF2B5EF4-FFF2-40B4-BE49-F238E27FC236}">
                <a16:creationId xmlns:a16="http://schemas.microsoft.com/office/drawing/2014/main" id="{6A4679AA-D84B-7F4F-A1B6-B80135254C66}"/>
              </a:ext>
            </a:extLst>
          </p:cNvPr>
          <p:cNvPicPr>
            <a:picLocks noChangeAspect="1"/>
          </p:cNvPicPr>
          <p:nvPr/>
        </p:nvPicPr>
        <p:blipFill>
          <a:blip r:embed="rId4"/>
          <a:stretch>
            <a:fillRect/>
          </a:stretch>
        </p:blipFill>
        <p:spPr>
          <a:xfrm>
            <a:off x="8967377" y="4786110"/>
            <a:ext cx="3023200" cy="1763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picture containing text, sky, outdoor, person&#10;&#10;Description automatically generated">
            <a:extLst>
              <a:ext uri="{FF2B5EF4-FFF2-40B4-BE49-F238E27FC236}">
                <a16:creationId xmlns:a16="http://schemas.microsoft.com/office/drawing/2014/main" id="{C9DE8723-0AD7-DD41-9997-051FBF1F0654}"/>
              </a:ext>
            </a:extLst>
          </p:cNvPr>
          <p:cNvPicPr>
            <a:picLocks noChangeAspect="1"/>
          </p:cNvPicPr>
          <p:nvPr/>
        </p:nvPicPr>
        <p:blipFill>
          <a:blip r:embed="rId5"/>
          <a:stretch>
            <a:fillRect/>
          </a:stretch>
        </p:blipFill>
        <p:spPr>
          <a:xfrm>
            <a:off x="2963566" y="1779958"/>
            <a:ext cx="2462431" cy="2575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4B46976D-EC40-2046-B3B3-751DDDEF05FC}"/>
              </a:ext>
            </a:extLst>
          </p:cNvPr>
          <p:cNvPicPr>
            <a:picLocks noChangeAspect="1"/>
          </p:cNvPicPr>
          <p:nvPr/>
        </p:nvPicPr>
        <p:blipFill>
          <a:blip r:embed="rId6"/>
          <a:stretch>
            <a:fillRect/>
          </a:stretch>
        </p:blipFill>
        <p:spPr>
          <a:xfrm>
            <a:off x="2336488" y="4717310"/>
            <a:ext cx="2693390" cy="14983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A person sitting in a chair&#10;&#10;Description automatically generated with medium confidence">
            <a:extLst>
              <a:ext uri="{FF2B5EF4-FFF2-40B4-BE49-F238E27FC236}">
                <a16:creationId xmlns:a16="http://schemas.microsoft.com/office/drawing/2014/main" id="{360A0E5E-20C5-2D40-B86F-7E1AB2D41E5C}"/>
              </a:ext>
            </a:extLst>
          </p:cNvPr>
          <p:cNvPicPr>
            <a:picLocks noChangeAspect="1"/>
          </p:cNvPicPr>
          <p:nvPr/>
        </p:nvPicPr>
        <p:blipFill rotWithShape="1">
          <a:blip r:embed="rId7"/>
          <a:srcRect l="15623" r="9997"/>
          <a:stretch/>
        </p:blipFill>
        <p:spPr>
          <a:xfrm>
            <a:off x="122543" y="1290131"/>
            <a:ext cx="2554801" cy="2231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person in a suit smiling&#10;&#10;Description automatically generated with low confidence">
            <a:extLst>
              <a:ext uri="{FF2B5EF4-FFF2-40B4-BE49-F238E27FC236}">
                <a16:creationId xmlns:a16="http://schemas.microsoft.com/office/drawing/2014/main" id="{7D656E85-4313-7D48-B016-911B859516A0}"/>
              </a:ext>
            </a:extLst>
          </p:cNvPr>
          <p:cNvPicPr>
            <a:picLocks noChangeAspect="1"/>
          </p:cNvPicPr>
          <p:nvPr/>
        </p:nvPicPr>
        <p:blipFill>
          <a:blip r:embed="rId8"/>
          <a:stretch>
            <a:fillRect/>
          </a:stretch>
        </p:blipFill>
        <p:spPr>
          <a:xfrm>
            <a:off x="249535" y="3992469"/>
            <a:ext cx="1740798" cy="19148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02AEC75-91C8-5E47-940A-CE4D3E0436EA}"/>
              </a:ext>
            </a:extLst>
          </p:cNvPr>
          <p:cNvPicPr>
            <a:picLocks noChangeAspect="1"/>
          </p:cNvPicPr>
          <p:nvPr/>
        </p:nvPicPr>
        <p:blipFill>
          <a:blip r:embed="rId9"/>
          <a:stretch>
            <a:fillRect/>
          </a:stretch>
        </p:blipFill>
        <p:spPr>
          <a:xfrm>
            <a:off x="5673588" y="2012870"/>
            <a:ext cx="2977072" cy="3959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5620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4DAC34-1E9E-4945-81FE-CFABDB399CA1}"/>
              </a:ext>
            </a:extLst>
          </p:cNvPr>
          <p:cNvPicPr>
            <a:picLocks noChangeAspect="1"/>
          </p:cNvPicPr>
          <p:nvPr/>
        </p:nvPicPr>
        <p:blipFill>
          <a:blip r:embed="rId3"/>
          <a:stretch>
            <a:fillRect/>
          </a:stretch>
        </p:blipFill>
        <p:spPr>
          <a:xfrm>
            <a:off x="4876704" y="1807463"/>
            <a:ext cx="2438591" cy="32430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67262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B290A9-E1A6-9D42-AC1B-4E50A6B2431E}"/>
              </a:ext>
            </a:extLst>
          </p:cNvPr>
          <p:cNvSpPr txBox="1"/>
          <p:nvPr/>
        </p:nvSpPr>
        <p:spPr>
          <a:xfrm>
            <a:off x="2930084" y="176999"/>
            <a:ext cx="5961440" cy="1046440"/>
          </a:xfrm>
          <a:prstGeom prst="rect">
            <a:avLst/>
          </a:prstGeom>
          <a:noFill/>
        </p:spPr>
        <p:txBody>
          <a:bodyPr wrap="none" rtlCol="0">
            <a:spAutoFit/>
          </a:bodyPr>
          <a:lstStyle/>
          <a:p>
            <a:r>
              <a:rPr lang="en-US" sz="4400" dirty="0">
                <a:cs typeface="Times New Roman" panose="02020603050405020304" pitchFamily="18" charset="0"/>
              </a:rPr>
              <a:t>Lynn Henderson’s Career</a:t>
            </a:r>
          </a:p>
          <a:p>
            <a:endParaRPr lang="en-US" dirty="0"/>
          </a:p>
        </p:txBody>
      </p:sp>
      <p:sp>
        <p:nvSpPr>
          <p:cNvPr id="8" name="TextBox 7">
            <a:extLst>
              <a:ext uri="{FF2B5EF4-FFF2-40B4-BE49-F238E27FC236}">
                <a16:creationId xmlns:a16="http://schemas.microsoft.com/office/drawing/2014/main" id="{4CC09279-61B4-8044-B3D1-15F331C5A66B}"/>
              </a:ext>
            </a:extLst>
          </p:cNvPr>
          <p:cNvSpPr txBox="1"/>
          <p:nvPr/>
        </p:nvSpPr>
        <p:spPr>
          <a:xfrm>
            <a:off x="316089" y="1073823"/>
            <a:ext cx="11559822" cy="5632311"/>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Graduated in 1970 from Maquoketa High School</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B.S. Iowa State University, Agricultural Journalism and Mass Communications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Current Owner, Henderson Communications, LLC</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Former President/CEO of </a:t>
            </a:r>
            <a:r>
              <a:rPr lang="en-US" sz="2400" dirty="0" err="1">
                <a:latin typeface="Calibri" panose="020F0502020204030204" pitchFamily="34" charset="0"/>
                <a:cs typeface="Calibri" panose="020F0502020204030204" pitchFamily="34" charset="0"/>
              </a:rPr>
              <a:t>Doane</a:t>
            </a:r>
            <a:r>
              <a:rPr lang="en-US" sz="2400" dirty="0">
                <a:latin typeface="Calibri" panose="020F0502020204030204" pitchFamily="34" charset="0"/>
                <a:cs typeface="Calibri" panose="020F0502020204030204" pitchFamily="34" charset="0"/>
              </a:rPr>
              <a:t> Agricultural Services Co.</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Member of (or was):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National 4-H Council Board of Trustees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American Business Media’s Agri-Council</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National Agri Marketing Assn. (NAMA)</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St. Louis Agri Business Club</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Farm Foundation Roundtable</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Board of Directors of the World Agricultural Forum</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Board of Directors of the Agriculture Council of America</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NAFB</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Ag Communicators Network (AAEA)</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ARC</a:t>
            </a:r>
          </a:p>
        </p:txBody>
      </p:sp>
    </p:spTree>
    <p:extLst>
      <p:ext uri="{BB962C8B-B14F-4D97-AF65-F5344CB8AC3E}">
        <p14:creationId xmlns:p14="http://schemas.microsoft.com/office/powerpoint/2010/main" val="3599953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holding a plaque&#10;&#10;Description automatically generated">
            <a:extLst>
              <a:ext uri="{FF2B5EF4-FFF2-40B4-BE49-F238E27FC236}">
                <a16:creationId xmlns:a16="http://schemas.microsoft.com/office/drawing/2014/main" id="{D20AA4E1-6964-CC46-B291-DF2EE64D8690}"/>
              </a:ext>
            </a:extLst>
          </p:cNvPr>
          <p:cNvPicPr>
            <a:picLocks noChangeAspect="1"/>
          </p:cNvPicPr>
          <p:nvPr/>
        </p:nvPicPr>
        <p:blipFill>
          <a:blip r:embed="rId3"/>
          <a:stretch>
            <a:fillRect/>
          </a:stretch>
        </p:blipFill>
        <p:spPr>
          <a:xfrm>
            <a:off x="2331388" y="515686"/>
            <a:ext cx="4779802" cy="3323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group of people posing for a photo&#10;&#10;Description automatically generated">
            <a:extLst>
              <a:ext uri="{FF2B5EF4-FFF2-40B4-BE49-F238E27FC236}">
                <a16:creationId xmlns:a16="http://schemas.microsoft.com/office/drawing/2014/main" id="{7D5CC1BA-42A3-F648-861E-A19C91966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002" y="3325841"/>
            <a:ext cx="4536001" cy="3353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picture containing person, person, indoor, ceiling&#10;&#10;Description automatically generated">
            <a:extLst>
              <a:ext uri="{FF2B5EF4-FFF2-40B4-BE49-F238E27FC236}">
                <a16:creationId xmlns:a16="http://schemas.microsoft.com/office/drawing/2014/main" id="{DE1C7389-9800-C442-B5FC-A27FA3820F07}"/>
              </a:ext>
            </a:extLst>
          </p:cNvPr>
          <p:cNvPicPr>
            <a:picLocks noChangeAspect="1"/>
          </p:cNvPicPr>
          <p:nvPr/>
        </p:nvPicPr>
        <p:blipFill rotWithShape="1">
          <a:blip r:embed="rId5"/>
          <a:srcRect t="2643"/>
          <a:stretch/>
        </p:blipFill>
        <p:spPr>
          <a:xfrm>
            <a:off x="745533" y="3966755"/>
            <a:ext cx="3171711" cy="23458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Text&#10;&#10;Description automatically generated">
            <a:extLst>
              <a:ext uri="{FF2B5EF4-FFF2-40B4-BE49-F238E27FC236}">
                <a16:creationId xmlns:a16="http://schemas.microsoft.com/office/drawing/2014/main" id="{B885B621-2E62-8945-91E0-AF21475670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1742" y="1616602"/>
            <a:ext cx="2492746" cy="1424426"/>
          </a:xfrm>
          <a:prstGeom prst="rect">
            <a:avLst/>
          </a:prstGeom>
        </p:spPr>
      </p:pic>
    </p:spTree>
    <p:extLst>
      <p:ext uri="{BB962C8B-B14F-4D97-AF65-F5344CB8AC3E}">
        <p14:creationId xmlns:p14="http://schemas.microsoft.com/office/powerpoint/2010/main" val="2947196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2E1E99-A1BF-5847-9B31-C7FA6D7A1B00}"/>
              </a:ext>
            </a:extLst>
          </p:cNvPr>
          <p:cNvSpPr txBox="1"/>
          <p:nvPr/>
        </p:nvSpPr>
        <p:spPr>
          <a:xfrm>
            <a:off x="5383128" y="1062549"/>
            <a:ext cx="6550701" cy="5632311"/>
          </a:xfrm>
          <a:prstGeom prst="rect">
            <a:avLst/>
          </a:prstGeom>
          <a:noFill/>
        </p:spPr>
        <p:txBody>
          <a:bodyPr wrap="square">
            <a:spAutoFit/>
          </a:bodyPr>
          <a:lstStyle/>
          <a:p>
            <a:pPr marL="285750" indent="-285750">
              <a:buFont typeface="Arial" panose="020B0604020202020204" pitchFamily="34" charset="0"/>
              <a:buChar char="•"/>
            </a:pPr>
            <a:r>
              <a:rPr lang="en-US" sz="2400" dirty="0"/>
              <a:t>Lynn O. Henderson was the second child born to John and Betty Henderson. </a:t>
            </a:r>
          </a:p>
          <a:p>
            <a:endParaRPr lang="en-US" sz="2400" dirty="0"/>
          </a:p>
          <a:p>
            <a:pPr marL="285750" indent="-285750">
              <a:buFont typeface="Arial" panose="020B0604020202020204" pitchFamily="34" charset="0"/>
              <a:buChar char="•"/>
            </a:pPr>
            <a:r>
              <a:rPr lang="en-US" sz="2400" dirty="0"/>
              <a:t>Lynn graduated in 1970 from Maquoketa High School and set his sights on Iowa State University, where his parents had met. He studied Agricultural Journalism and Mass Communications and graduated in 1974. </a:t>
            </a:r>
          </a:p>
          <a:p>
            <a:endParaRPr lang="en-US" sz="2400" dirty="0"/>
          </a:p>
          <a:p>
            <a:pPr marL="285750" indent="-285750">
              <a:buFont typeface="Arial" panose="020B0604020202020204" pitchFamily="34" charset="0"/>
              <a:buChar char="•"/>
            </a:pPr>
            <a:r>
              <a:rPr lang="en-US" sz="2400" dirty="0"/>
              <a:t>He was a member of </a:t>
            </a:r>
            <a:r>
              <a:rPr lang="en-US" sz="2400" dirty="0" err="1"/>
              <a:t>FarmHouse</a:t>
            </a:r>
            <a:r>
              <a:rPr lang="en-US" sz="2400" dirty="0"/>
              <a:t> Fraternity while at Iowa State. </a:t>
            </a:r>
          </a:p>
          <a:p>
            <a:endParaRPr lang="en-US" sz="2400" dirty="0"/>
          </a:p>
          <a:p>
            <a:pPr marL="285750" indent="-285750">
              <a:buFont typeface="Arial" panose="020B0604020202020204" pitchFamily="34" charset="0"/>
              <a:buChar char="•"/>
            </a:pPr>
            <a:r>
              <a:rPr lang="en-US" sz="2400" dirty="0"/>
              <a:t>He worked as a house waiter at the Alpha Delta Pi house, where he met a cute coed named Patricia in 1974. </a:t>
            </a:r>
          </a:p>
        </p:txBody>
      </p:sp>
      <p:pic>
        <p:nvPicPr>
          <p:cNvPr id="5" name="Picture 4" descr="A group of people posing for the camera&#10;&#10;Description automatically generated">
            <a:extLst>
              <a:ext uri="{FF2B5EF4-FFF2-40B4-BE49-F238E27FC236}">
                <a16:creationId xmlns:a16="http://schemas.microsoft.com/office/drawing/2014/main" id="{7049436D-9364-EB4F-B426-EBC22FFD1F06}"/>
              </a:ext>
            </a:extLst>
          </p:cNvPr>
          <p:cNvPicPr>
            <a:picLocks noChangeAspect="1"/>
          </p:cNvPicPr>
          <p:nvPr/>
        </p:nvPicPr>
        <p:blipFill>
          <a:blip r:embed="rId3"/>
          <a:stretch>
            <a:fillRect/>
          </a:stretch>
        </p:blipFill>
        <p:spPr>
          <a:xfrm rot="5400000">
            <a:off x="-297029" y="692400"/>
            <a:ext cx="4011693" cy="3008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icture containing text, indoor, dirty&#10;&#10;Description automatically generated">
            <a:extLst>
              <a:ext uri="{FF2B5EF4-FFF2-40B4-BE49-F238E27FC236}">
                <a16:creationId xmlns:a16="http://schemas.microsoft.com/office/drawing/2014/main" id="{33C0ECE5-2A79-D24C-9B43-7D858B6DEFA4}"/>
              </a:ext>
            </a:extLst>
          </p:cNvPr>
          <p:cNvPicPr>
            <a:picLocks noChangeAspect="1"/>
          </p:cNvPicPr>
          <p:nvPr/>
        </p:nvPicPr>
        <p:blipFill>
          <a:blip r:embed="rId4"/>
          <a:stretch>
            <a:fillRect/>
          </a:stretch>
        </p:blipFill>
        <p:spPr>
          <a:xfrm rot="5400000">
            <a:off x="1953042" y="3539528"/>
            <a:ext cx="3592702" cy="2694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picture containing indoor, picture frame, box, decorated&#10;&#10;Description automatically generated">
            <a:extLst>
              <a:ext uri="{FF2B5EF4-FFF2-40B4-BE49-F238E27FC236}">
                <a16:creationId xmlns:a16="http://schemas.microsoft.com/office/drawing/2014/main" id="{C903DC5E-D659-FC4F-B001-57261823062C}"/>
              </a:ext>
            </a:extLst>
          </p:cNvPr>
          <p:cNvPicPr>
            <a:picLocks noChangeAspect="1"/>
          </p:cNvPicPr>
          <p:nvPr/>
        </p:nvPicPr>
        <p:blipFill>
          <a:blip r:embed="rId5"/>
          <a:stretch>
            <a:fillRect/>
          </a:stretch>
        </p:blipFill>
        <p:spPr>
          <a:xfrm rot="5400000">
            <a:off x="3313668" y="865449"/>
            <a:ext cx="2037700" cy="15282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picture containing text, person, outdoor&#10;&#10;Description automatically generated">
            <a:extLst>
              <a:ext uri="{FF2B5EF4-FFF2-40B4-BE49-F238E27FC236}">
                <a16:creationId xmlns:a16="http://schemas.microsoft.com/office/drawing/2014/main" id="{BF72D7D7-C3CE-1A40-881B-C6DD076731A1}"/>
              </a:ext>
            </a:extLst>
          </p:cNvPr>
          <p:cNvPicPr>
            <a:picLocks noChangeAspect="1"/>
          </p:cNvPicPr>
          <p:nvPr/>
        </p:nvPicPr>
        <p:blipFill>
          <a:blip r:embed="rId6"/>
          <a:stretch>
            <a:fillRect/>
          </a:stretch>
        </p:blipFill>
        <p:spPr>
          <a:xfrm rot="5400000">
            <a:off x="179271" y="4613007"/>
            <a:ext cx="2213014" cy="1659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468DB557-3E5C-9D44-9EFD-0174A03F977B}"/>
              </a:ext>
            </a:extLst>
          </p:cNvPr>
          <p:cNvSpPr txBox="1"/>
          <p:nvPr/>
        </p:nvSpPr>
        <p:spPr>
          <a:xfrm>
            <a:off x="6790190" y="190938"/>
            <a:ext cx="3934254" cy="707886"/>
          </a:xfrm>
          <a:prstGeom prst="rect">
            <a:avLst/>
          </a:prstGeom>
          <a:noFill/>
        </p:spPr>
        <p:txBody>
          <a:bodyPr wrap="square">
            <a:spAutoFit/>
          </a:bodyPr>
          <a:lstStyle/>
          <a:p>
            <a:r>
              <a:rPr lang="en-US" sz="4000" dirty="0">
                <a:cs typeface="Times New Roman" panose="02020603050405020304" pitchFamily="18" charset="0"/>
              </a:rPr>
              <a:t>A bit about Lynn.</a:t>
            </a:r>
          </a:p>
        </p:txBody>
      </p:sp>
    </p:spTree>
    <p:extLst>
      <p:ext uri="{BB962C8B-B14F-4D97-AF65-F5344CB8AC3E}">
        <p14:creationId xmlns:p14="http://schemas.microsoft.com/office/powerpoint/2010/main" val="2320471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posing for a photo on a beach&#10;&#10;Description automatically generated with medium confidence">
            <a:extLst>
              <a:ext uri="{FF2B5EF4-FFF2-40B4-BE49-F238E27FC236}">
                <a16:creationId xmlns:a16="http://schemas.microsoft.com/office/drawing/2014/main" id="{C2A3DA17-340C-384A-A37C-0AA39BCBCC66}"/>
              </a:ext>
            </a:extLst>
          </p:cNvPr>
          <p:cNvPicPr>
            <a:picLocks noChangeAspect="1"/>
          </p:cNvPicPr>
          <p:nvPr/>
        </p:nvPicPr>
        <p:blipFill>
          <a:blip r:embed="rId2"/>
          <a:stretch>
            <a:fillRect/>
          </a:stretch>
        </p:blipFill>
        <p:spPr>
          <a:xfrm>
            <a:off x="267213" y="471598"/>
            <a:ext cx="7218267" cy="6095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709B63BC-4AB5-C14A-B43C-673C6E607572}"/>
              </a:ext>
            </a:extLst>
          </p:cNvPr>
          <p:cNvSpPr txBox="1"/>
          <p:nvPr/>
        </p:nvSpPr>
        <p:spPr>
          <a:xfrm>
            <a:off x="3170626" y="582067"/>
            <a:ext cx="4314854" cy="1477328"/>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Lynn and Patricia </a:t>
            </a:r>
          </a:p>
          <a:p>
            <a:pPr algn="ctr"/>
            <a:r>
              <a:rPr lang="en-US" b="1" dirty="0">
                <a:latin typeface="Arial" panose="020B0604020202020204" pitchFamily="34" charset="0"/>
                <a:cs typeface="Arial" panose="020B0604020202020204" pitchFamily="34" charset="0"/>
              </a:rPr>
              <a:t>at the furthest U.S. point---in Hawaii, celebrating our engagement. </a:t>
            </a:r>
          </a:p>
          <a:p>
            <a:pPr algn="ctr"/>
            <a:r>
              <a:rPr lang="en-US" b="1" dirty="0">
                <a:latin typeface="Arial" panose="020B0604020202020204" pitchFamily="34" charset="0"/>
                <a:cs typeface="Arial" panose="020B0604020202020204" pitchFamily="34" charset="0"/>
              </a:rPr>
              <a:t>2012</a:t>
            </a:r>
          </a:p>
          <a:p>
            <a:endParaRPr lang="en-US" dirty="0"/>
          </a:p>
        </p:txBody>
      </p:sp>
      <p:sp>
        <p:nvSpPr>
          <p:cNvPr id="7" name="TextBox 6">
            <a:extLst>
              <a:ext uri="{FF2B5EF4-FFF2-40B4-BE49-F238E27FC236}">
                <a16:creationId xmlns:a16="http://schemas.microsoft.com/office/drawing/2014/main" id="{58AFE9C7-1981-584F-AFD7-21760DF0F7DE}"/>
              </a:ext>
            </a:extLst>
          </p:cNvPr>
          <p:cNvSpPr txBox="1"/>
          <p:nvPr/>
        </p:nvSpPr>
        <p:spPr>
          <a:xfrm>
            <a:off x="7589096" y="954601"/>
            <a:ext cx="4522470" cy="5293757"/>
          </a:xfrm>
          <a:prstGeom prst="rect">
            <a:avLst/>
          </a:prstGeom>
          <a:noFill/>
        </p:spPr>
        <p:txBody>
          <a:bodyPr wrap="square">
            <a:spAutoFit/>
          </a:bodyPr>
          <a:lstStyle/>
          <a:p>
            <a:pPr marL="457200" indent="-457200">
              <a:buFont typeface="Arial" panose="020B0604020202020204" pitchFamily="34" charset="0"/>
              <a:buChar char="•"/>
            </a:pPr>
            <a:r>
              <a:rPr lang="en-US" sz="2600" dirty="0"/>
              <a:t>Lynn lived in Chicago and St. Louis. </a:t>
            </a:r>
          </a:p>
          <a:p>
            <a:pPr marL="457200" indent="-457200">
              <a:buFont typeface="Arial" panose="020B0604020202020204" pitchFamily="34" charset="0"/>
              <a:buChar char="•"/>
            </a:pPr>
            <a:r>
              <a:rPr lang="en-US" sz="2600" dirty="0"/>
              <a:t>After the passing of his wife Judy in 2012, he reunited with a long-lost friend. </a:t>
            </a:r>
          </a:p>
          <a:p>
            <a:pPr marL="457200" indent="-457200">
              <a:buFont typeface="Arial" panose="020B0604020202020204" pitchFamily="34" charset="0"/>
              <a:buChar char="•"/>
            </a:pPr>
            <a:r>
              <a:rPr lang="en-US" sz="2600" dirty="0"/>
              <a:t>He moved back to Iowa and married Patricia Tice, the cute coed, in 2013, after 37 years of not seeing one another. </a:t>
            </a:r>
          </a:p>
          <a:p>
            <a:pPr marL="457200" indent="-457200">
              <a:buFont typeface="Arial" panose="020B0604020202020204" pitchFamily="34" charset="0"/>
              <a:buChar char="•"/>
            </a:pPr>
            <a:r>
              <a:rPr lang="en-US" sz="2600" dirty="0"/>
              <a:t>Patricia and Lynn make their home at Sunrise Acres, in Dallas County, Iowa. </a:t>
            </a:r>
          </a:p>
        </p:txBody>
      </p:sp>
    </p:spTree>
    <p:extLst>
      <p:ext uri="{BB962C8B-B14F-4D97-AF65-F5344CB8AC3E}">
        <p14:creationId xmlns:p14="http://schemas.microsoft.com/office/powerpoint/2010/main" val="168089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ky, outdoor, grass, person&#10;&#10;Description automatically generated">
            <a:extLst>
              <a:ext uri="{FF2B5EF4-FFF2-40B4-BE49-F238E27FC236}">
                <a16:creationId xmlns:a16="http://schemas.microsoft.com/office/drawing/2014/main" id="{449652EC-CD3C-9743-A67D-8711DEB51BCA}"/>
              </a:ext>
            </a:extLst>
          </p:cNvPr>
          <p:cNvPicPr>
            <a:picLocks noChangeAspect="1"/>
          </p:cNvPicPr>
          <p:nvPr/>
        </p:nvPicPr>
        <p:blipFill rotWithShape="1">
          <a:blip r:embed="rId3"/>
          <a:srcRect t="15746"/>
          <a:stretch/>
        </p:blipFill>
        <p:spPr>
          <a:xfrm>
            <a:off x="1702673" y="502265"/>
            <a:ext cx="8786654" cy="4941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C60D15D-7F76-564F-946C-511932BB768A}"/>
              </a:ext>
            </a:extLst>
          </p:cNvPr>
          <p:cNvSpPr txBox="1"/>
          <p:nvPr/>
        </p:nvSpPr>
        <p:spPr>
          <a:xfrm>
            <a:off x="1100667" y="5592535"/>
            <a:ext cx="9990666" cy="1200329"/>
          </a:xfrm>
          <a:prstGeom prst="rect">
            <a:avLst/>
          </a:prstGeom>
          <a:noFill/>
        </p:spPr>
        <p:txBody>
          <a:bodyPr wrap="square">
            <a:spAutoFit/>
          </a:bodyPr>
          <a:lstStyle/>
          <a:p>
            <a:pPr algn="ctr"/>
            <a:r>
              <a:rPr lang="en-US" sz="3600" dirty="0"/>
              <a:t>Lynn and Patricia at their wedding in Estes, Colorado, June 15, 2013.</a:t>
            </a:r>
          </a:p>
        </p:txBody>
      </p:sp>
    </p:spTree>
    <p:extLst>
      <p:ext uri="{BB962C8B-B14F-4D97-AF65-F5344CB8AC3E}">
        <p14:creationId xmlns:p14="http://schemas.microsoft.com/office/powerpoint/2010/main" val="1929954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F2021PowerPoint[3]  -  Read-Only" id="{7F6C775C-F69C-0145-91A6-ECDE8DE7EB2E}" vid="{6EF52312-E6E0-BE4E-B818-85998FDA774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F2021PowerPoint[3]  -  Read-Only" id="{7F6C775C-F69C-0145-91A6-ECDE8DE7EB2E}" vid="{6EF52312-E6E0-BE4E-B818-85998FDA774E}"/>
    </a:ext>
  </a:extLst>
</a:theme>
</file>

<file path=docProps/app.xml><?xml version="1.0" encoding="utf-8"?>
<Properties xmlns="http://schemas.openxmlformats.org/officeDocument/2006/extended-properties" xmlns:vt="http://schemas.openxmlformats.org/officeDocument/2006/docPropsVTypes">
  <Template>{4BFD0E91-19EC-0B4D-A8D4-2836F4EEBEAF}tf16401369</Template>
  <TotalTime>440</TotalTime>
  <Words>1340</Words>
  <Application>Microsoft Macintosh PowerPoint</Application>
  <PresentationFormat>Widescreen</PresentationFormat>
  <Paragraphs>66</Paragraphs>
  <Slides>22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and Sandra O'Rourke</dc:creator>
  <cp:lastModifiedBy>Mike and Sandra O'Rourke</cp:lastModifiedBy>
  <cp:revision>8</cp:revision>
  <dcterms:created xsi:type="dcterms:W3CDTF">2021-10-18T19:22:20Z</dcterms:created>
  <dcterms:modified xsi:type="dcterms:W3CDTF">2021-10-28T01:48:54Z</dcterms:modified>
</cp:coreProperties>
</file>